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6"/>
  </p:notesMasterIdLst>
  <p:sldIdLst>
    <p:sldId id="256" r:id="rId2"/>
    <p:sldId id="258" r:id="rId3"/>
    <p:sldId id="259" r:id="rId4"/>
    <p:sldId id="257" r:id="rId5"/>
    <p:sldId id="260" r:id="rId6"/>
    <p:sldId id="261" r:id="rId7"/>
    <p:sldId id="263" r:id="rId8"/>
    <p:sldId id="262" r:id="rId9"/>
    <p:sldId id="264" r:id="rId10"/>
    <p:sldId id="265" r:id="rId11"/>
    <p:sldId id="268" r:id="rId12"/>
    <p:sldId id="266" r:id="rId13"/>
    <p:sldId id="269" r:id="rId14"/>
    <p:sldId id="267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53"/>
    <p:restoredTop sz="74282"/>
  </p:normalViewPr>
  <p:slideViewPr>
    <p:cSldViewPr snapToGrid="0">
      <p:cViewPr varScale="1">
        <p:scale>
          <a:sx n="88" d="100"/>
          <a:sy n="88" d="100"/>
        </p:scale>
        <p:origin x="2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svg"/><Relationship Id="rId1" Type="http://schemas.openxmlformats.org/officeDocument/2006/relationships/image" Target="../media/image7.png"/><Relationship Id="rId6" Type="http://schemas.openxmlformats.org/officeDocument/2006/relationships/image" Target="../media/image12.svg"/><Relationship Id="rId5" Type="http://schemas.openxmlformats.org/officeDocument/2006/relationships/image" Target="../media/image11.png"/><Relationship Id="rId4" Type="http://schemas.openxmlformats.org/officeDocument/2006/relationships/image" Target="../media/image10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D412B3C-4D58-45D6-9E33-E2BF0A20B7BC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D20AA9CA-CA20-4B85-A299-0ACCA385EFA3}">
      <dgm:prSet/>
      <dgm:spPr/>
      <dgm:t>
        <a:bodyPr/>
        <a:lstStyle/>
        <a:p>
          <a:r>
            <a:rPr lang="en-US"/>
            <a:t>R is multi-functional</a:t>
          </a:r>
        </a:p>
      </dgm:t>
    </dgm:pt>
    <dgm:pt modelId="{B064A821-B0A9-4284-989D-1CDC98465DD5}" type="parTrans" cxnId="{9FDAC273-A1E1-4DE2-BB0C-714EF2F76EA8}">
      <dgm:prSet/>
      <dgm:spPr/>
      <dgm:t>
        <a:bodyPr/>
        <a:lstStyle/>
        <a:p>
          <a:endParaRPr lang="en-US"/>
        </a:p>
      </dgm:t>
    </dgm:pt>
    <dgm:pt modelId="{3E85B6F9-A07B-48BD-B294-01F78020F114}" type="sibTrans" cxnId="{9FDAC273-A1E1-4DE2-BB0C-714EF2F76EA8}">
      <dgm:prSet/>
      <dgm:spPr/>
      <dgm:t>
        <a:bodyPr/>
        <a:lstStyle/>
        <a:p>
          <a:endParaRPr lang="en-US"/>
        </a:p>
      </dgm:t>
    </dgm:pt>
    <dgm:pt modelId="{9BEAA70D-F153-4C69-9830-893D156089B2}">
      <dgm:prSet/>
      <dgm:spPr/>
      <dgm:t>
        <a:bodyPr/>
        <a:lstStyle/>
        <a:p>
          <a:r>
            <a:rPr lang="en-US"/>
            <a:t>R is cross-disciplinary</a:t>
          </a:r>
        </a:p>
      </dgm:t>
    </dgm:pt>
    <dgm:pt modelId="{4470CC42-4521-43BD-84E5-BB31D3CF1385}" type="parTrans" cxnId="{E2357BD6-F1A0-46A0-A33A-E6D73D3FBDE8}">
      <dgm:prSet/>
      <dgm:spPr/>
      <dgm:t>
        <a:bodyPr/>
        <a:lstStyle/>
        <a:p>
          <a:endParaRPr lang="en-US"/>
        </a:p>
      </dgm:t>
    </dgm:pt>
    <dgm:pt modelId="{274FA998-B175-46B7-8BD2-3C541DD8B9F3}" type="sibTrans" cxnId="{E2357BD6-F1A0-46A0-A33A-E6D73D3FBDE8}">
      <dgm:prSet/>
      <dgm:spPr/>
      <dgm:t>
        <a:bodyPr/>
        <a:lstStyle/>
        <a:p>
          <a:endParaRPr lang="en-US"/>
        </a:p>
      </dgm:t>
    </dgm:pt>
    <dgm:pt modelId="{E873EB71-38ED-4662-8932-51B41879B88C}">
      <dgm:prSet/>
      <dgm:spPr/>
      <dgm:t>
        <a:bodyPr/>
        <a:lstStyle/>
        <a:p>
          <a:r>
            <a:rPr lang="en-US"/>
            <a:t>R is a “transferrable skill”</a:t>
          </a:r>
        </a:p>
      </dgm:t>
    </dgm:pt>
    <dgm:pt modelId="{ACE82C32-D8DB-44C3-99FF-886184FC8CAD}" type="parTrans" cxnId="{B3642FA7-44CB-4294-AF9D-D73A86C981FE}">
      <dgm:prSet/>
      <dgm:spPr/>
      <dgm:t>
        <a:bodyPr/>
        <a:lstStyle/>
        <a:p>
          <a:endParaRPr lang="en-US"/>
        </a:p>
      </dgm:t>
    </dgm:pt>
    <dgm:pt modelId="{4A242CF9-EAE2-4BA5-B4C7-5E5910EFC3CB}" type="sibTrans" cxnId="{B3642FA7-44CB-4294-AF9D-D73A86C981FE}">
      <dgm:prSet/>
      <dgm:spPr/>
      <dgm:t>
        <a:bodyPr/>
        <a:lstStyle/>
        <a:p>
          <a:endParaRPr lang="en-US"/>
        </a:p>
      </dgm:t>
    </dgm:pt>
    <dgm:pt modelId="{1CBD827A-9919-44BC-9A91-10B34E6AC567}" type="pres">
      <dgm:prSet presAssocID="{7D412B3C-4D58-45D6-9E33-E2BF0A20B7BC}" presName="root" presStyleCnt="0">
        <dgm:presLayoutVars>
          <dgm:dir/>
          <dgm:resizeHandles val="exact"/>
        </dgm:presLayoutVars>
      </dgm:prSet>
      <dgm:spPr/>
    </dgm:pt>
    <dgm:pt modelId="{5C1C4B47-6D3B-4371-8B62-1CCD8D015752}" type="pres">
      <dgm:prSet presAssocID="{D20AA9CA-CA20-4B85-A299-0ACCA385EFA3}" presName="compNode" presStyleCnt="0"/>
      <dgm:spPr/>
    </dgm:pt>
    <dgm:pt modelId="{003EA4EA-23CD-4D1F-A259-716CC2C3F9F3}" type="pres">
      <dgm:prSet presAssocID="{D20AA9CA-CA20-4B85-A299-0ACCA385EFA3}" presName="bgRect" presStyleLbl="bgShp" presStyleIdx="0" presStyleCnt="3"/>
      <dgm:spPr/>
    </dgm:pt>
    <dgm:pt modelId="{3B4445DF-A982-4CD9-8C7A-4A5E9A31B4FF}" type="pres">
      <dgm:prSet presAssocID="{D20AA9CA-CA20-4B85-A299-0ACCA385EFA3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ircular Flowchart"/>
        </a:ext>
      </dgm:extLst>
    </dgm:pt>
    <dgm:pt modelId="{C66C4C3B-798B-4DF2-8F11-E0F0730C68BB}" type="pres">
      <dgm:prSet presAssocID="{D20AA9CA-CA20-4B85-A299-0ACCA385EFA3}" presName="spaceRect" presStyleCnt="0"/>
      <dgm:spPr/>
    </dgm:pt>
    <dgm:pt modelId="{C78F49AB-6B56-4911-A58F-37DCDEBDEE68}" type="pres">
      <dgm:prSet presAssocID="{D20AA9CA-CA20-4B85-A299-0ACCA385EFA3}" presName="parTx" presStyleLbl="revTx" presStyleIdx="0" presStyleCnt="3">
        <dgm:presLayoutVars>
          <dgm:chMax val="0"/>
          <dgm:chPref val="0"/>
        </dgm:presLayoutVars>
      </dgm:prSet>
      <dgm:spPr/>
    </dgm:pt>
    <dgm:pt modelId="{6687AF54-9556-43C9-B742-6470FECCC3D1}" type="pres">
      <dgm:prSet presAssocID="{3E85B6F9-A07B-48BD-B294-01F78020F114}" presName="sibTrans" presStyleCnt="0"/>
      <dgm:spPr/>
    </dgm:pt>
    <dgm:pt modelId="{6A59974D-C0B0-4F88-A2E1-13F11CB75DF7}" type="pres">
      <dgm:prSet presAssocID="{9BEAA70D-F153-4C69-9830-893D156089B2}" presName="compNode" presStyleCnt="0"/>
      <dgm:spPr/>
    </dgm:pt>
    <dgm:pt modelId="{A83C7C08-6430-4117-B579-E61439A57657}" type="pres">
      <dgm:prSet presAssocID="{9BEAA70D-F153-4C69-9830-893D156089B2}" presName="bgRect" presStyleLbl="bgShp" presStyleIdx="1" presStyleCnt="3"/>
      <dgm:spPr/>
    </dgm:pt>
    <dgm:pt modelId="{F390473E-8EF8-44D3-8590-4D476F9FE6C5}" type="pres">
      <dgm:prSet presAssocID="{9BEAA70D-F153-4C69-9830-893D156089B2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Add"/>
        </a:ext>
      </dgm:extLst>
    </dgm:pt>
    <dgm:pt modelId="{0442E24F-1C36-4B3A-8A94-2865E034B15E}" type="pres">
      <dgm:prSet presAssocID="{9BEAA70D-F153-4C69-9830-893D156089B2}" presName="spaceRect" presStyleCnt="0"/>
      <dgm:spPr/>
    </dgm:pt>
    <dgm:pt modelId="{0B0C5D90-FD17-42D7-8FDE-85914F70114C}" type="pres">
      <dgm:prSet presAssocID="{9BEAA70D-F153-4C69-9830-893D156089B2}" presName="parTx" presStyleLbl="revTx" presStyleIdx="1" presStyleCnt="3">
        <dgm:presLayoutVars>
          <dgm:chMax val="0"/>
          <dgm:chPref val="0"/>
        </dgm:presLayoutVars>
      </dgm:prSet>
      <dgm:spPr/>
    </dgm:pt>
    <dgm:pt modelId="{1C34B78D-1589-4A9C-B550-9007BA91E42D}" type="pres">
      <dgm:prSet presAssocID="{274FA998-B175-46B7-8BD2-3C541DD8B9F3}" presName="sibTrans" presStyleCnt="0"/>
      <dgm:spPr/>
    </dgm:pt>
    <dgm:pt modelId="{E496B25D-A8E4-49F0-979D-E4703B35161C}" type="pres">
      <dgm:prSet presAssocID="{E873EB71-38ED-4662-8932-51B41879B88C}" presName="compNode" presStyleCnt="0"/>
      <dgm:spPr/>
    </dgm:pt>
    <dgm:pt modelId="{81ACFB82-CF50-4B7D-A03F-9FC434D3290C}" type="pres">
      <dgm:prSet presAssocID="{E873EB71-38ED-4662-8932-51B41879B88C}" presName="bgRect" presStyleLbl="bgShp" presStyleIdx="2" presStyleCnt="3"/>
      <dgm:spPr/>
    </dgm:pt>
    <dgm:pt modelId="{3264AA2D-0FF2-45FD-AE58-C06BB465566F}" type="pres">
      <dgm:prSet presAssocID="{E873EB71-38ED-4662-8932-51B41879B88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ining Tools"/>
        </a:ext>
      </dgm:extLst>
    </dgm:pt>
    <dgm:pt modelId="{1C267926-D94B-40AE-B066-A4F513234123}" type="pres">
      <dgm:prSet presAssocID="{E873EB71-38ED-4662-8932-51B41879B88C}" presName="spaceRect" presStyleCnt="0"/>
      <dgm:spPr/>
    </dgm:pt>
    <dgm:pt modelId="{111BC6A4-0922-4713-A8C9-D76C44DB8DDD}" type="pres">
      <dgm:prSet presAssocID="{E873EB71-38ED-4662-8932-51B41879B88C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927B1E6F-1226-4FAA-BCB6-019BCA86F070}" type="presOf" srcId="{E873EB71-38ED-4662-8932-51B41879B88C}" destId="{111BC6A4-0922-4713-A8C9-D76C44DB8DDD}" srcOrd="0" destOrd="0" presId="urn:microsoft.com/office/officeart/2018/2/layout/IconVerticalSolidList"/>
    <dgm:cxn modelId="{9FDAC273-A1E1-4DE2-BB0C-714EF2F76EA8}" srcId="{7D412B3C-4D58-45D6-9E33-E2BF0A20B7BC}" destId="{D20AA9CA-CA20-4B85-A299-0ACCA385EFA3}" srcOrd="0" destOrd="0" parTransId="{B064A821-B0A9-4284-989D-1CDC98465DD5}" sibTransId="{3E85B6F9-A07B-48BD-B294-01F78020F114}"/>
    <dgm:cxn modelId="{0084CC91-885A-4E1A-B83A-3113EE0FD1FF}" type="presOf" srcId="{9BEAA70D-F153-4C69-9830-893D156089B2}" destId="{0B0C5D90-FD17-42D7-8FDE-85914F70114C}" srcOrd="0" destOrd="0" presId="urn:microsoft.com/office/officeart/2018/2/layout/IconVerticalSolidList"/>
    <dgm:cxn modelId="{B3642FA7-44CB-4294-AF9D-D73A86C981FE}" srcId="{7D412B3C-4D58-45D6-9E33-E2BF0A20B7BC}" destId="{E873EB71-38ED-4662-8932-51B41879B88C}" srcOrd="2" destOrd="0" parTransId="{ACE82C32-D8DB-44C3-99FF-886184FC8CAD}" sibTransId="{4A242CF9-EAE2-4BA5-B4C7-5E5910EFC3CB}"/>
    <dgm:cxn modelId="{89B90FB0-4344-463D-9AF3-885A49F3C4C9}" type="presOf" srcId="{D20AA9CA-CA20-4B85-A299-0ACCA385EFA3}" destId="{C78F49AB-6B56-4911-A58F-37DCDEBDEE68}" srcOrd="0" destOrd="0" presId="urn:microsoft.com/office/officeart/2018/2/layout/IconVerticalSolidList"/>
    <dgm:cxn modelId="{E2357BD6-F1A0-46A0-A33A-E6D73D3FBDE8}" srcId="{7D412B3C-4D58-45D6-9E33-E2BF0A20B7BC}" destId="{9BEAA70D-F153-4C69-9830-893D156089B2}" srcOrd="1" destOrd="0" parTransId="{4470CC42-4521-43BD-84E5-BB31D3CF1385}" sibTransId="{274FA998-B175-46B7-8BD2-3C541DD8B9F3}"/>
    <dgm:cxn modelId="{E3F649DC-3C6E-45FE-9BE4-51511294AE54}" type="presOf" srcId="{7D412B3C-4D58-45D6-9E33-E2BF0A20B7BC}" destId="{1CBD827A-9919-44BC-9A91-10B34E6AC567}" srcOrd="0" destOrd="0" presId="urn:microsoft.com/office/officeart/2018/2/layout/IconVerticalSolidList"/>
    <dgm:cxn modelId="{67C84F74-79D6-40EB-B948-23666C027D9A}" type="presParOf" srcId="{1CBD827A-9919-44BC-9A91-10B34E6AC567}" destId="{5C1C4B47-6D3B-4371-8B62-1CCD8D015752}" srcOrd="0" destOrd="0" presId="urn:microsoft.com/office/officeart/2018/2/layout/IconVerticalSolidList"/>
    <dgm:cxn modelId="{A92B6B29-B1CB-4251-8679-D2A30172281B}" type="presParOf" srcId="{5C1C4B47-6D3B-4371-8B62-1CCD8D015752}" destId="{003EA4EA-23CD-4D1F-A259-716CC2C3F9F3}" srcOrd="0" destOrd="0" presId="urn:microsoft.com/office/officeart/2018/2/layout/IconVerticalSolidList"/>
    <dgm:cxn modelId="{7B8199BA-5488-47E6-B44F-766D7038105C}" type="presParOf" srcId="{5C1C4B47-6D3B-4371-8B62-1CCD8D015752}" destId="{3B4445DF-A982-4CD9-8C7A-4A5E9A31B4FF}" srcOrd="1" destOrd="0" presId="urn:microsoft.com/office/officeart/2018/2/layout/IconVerticalSolidList"/>
    <dgm:cxn modelId="{1C5EDDF2-81AA-4C1E-AF79-877DACCDC1B8}" type="presParOf" srcId="{5C1C4B47-6D3B-4371-8B62-1CCD8D015752}" destId="{C66C4C3B-798B-4DF2-8F11-E0F0730C68BB}" srcOrd="2" destOrd="0" presId="urn:microsoft.com/office/officeart/2018/2/layout/IconVerticalSolidList"/>
    <dgm:cxn modelId="{C8BC6E44-2CA9-4048-8C4F-1EEAB3DCE84B}" type="presParOf" srcId="{5C1C4B47-6D3B-4371-8B62-1CCD8D015752}" destId="{C78F49AB-6B56-4911-A58F-37DCDEBDEE68}" srcOrd="3" destOrd="0" presId="urn:microsoft.com/office/officeart/2018/2/layout/IconVerticalSolidList"/>
    <dgm:cxn modelId="{A0465C22-C8DD-4DFB-9247-887AE3CEF6EA}" type="presParOf" srcId="{1CBD827A-9919-44BC-9A91-10B34E6AC567}" destId="{6687AF54-9556-43C9-B742-6470FECCC3D1}" srcOrd="1" destOrd="0" presId="urn:microsoft.com/office/officeart/2018/2/layout/IconVerticalSolidList"/>
    <dgm:cxn modelId="{5ACE6F7B-0EDB-4E91-90C5-E7B7C33CB836}" type="presParOf" srcId="{1CBD827A-9919-44BC-9A91-10B34E6AC567}" destId="{6A59974D-C0B0-4F88-A2E1-13F11CB75DF7}" srcOrd="2" destOrd="0" presId="urn:microsoft.com/office/officeart/2018/2/layout/IconVerticalSolidList"/>
    <dgm:cxn modelId="{1C72BC46-1797-409A-99EA-5323C1F100D1}" type="presParOf" srcId="{6A59974D-C0B0-4F88-A2E1-13F11CB75DF7}" destId="{A83C7C08-6430-4117-B579-E61439A57657}" srcOrd="0" destOrd="0" presId="urn:microsoft.com/office/officeart/2018/2/layout/IconVerticalSolidList"/>
    <dgm:cxn modelId="{2A7FCBEC-EEB8-4F1A-B21A-1F5111FBA1A5}" type="presParOf" srcId="{6A59974D-C0B0-4F88-A2E1-13F11CB75DF7}" destId="{F390473E-8EF8-44D3-8590-4D476F9FE6C5}" srcOrd="1" destOrd="0" presId="urn:microsoft.com/office/officeart/2018/2/layout/IconVerticalSolidList"/>
    <dgm:cxn modelId="{81609A2D-75B9-4C62-9B16-56C3DC3C0212}" type="presParOf" srcId="{6A59974D-C0B0-4F88-A2E1-13F11CB75DF7}" destId="{0442E24F-1C36-4B3A-8A94-2865E034B15E}" srcOrd="2" destOrd="0" presId="urn:microsoft.com/office/officeart/2018/2/layout/IconVerticalSolidList"/>
    <dgm:cxn modelId="{BBFC0877-E59A-42ED-AED0-11E7A24939B0}" type="presParOf" srcId="{6A59974D-C0B0-4F88-A2E1-13F11CB75DF7}" destId="{0B0C5D90-FD17-42D7-8FDE-85914F70114C}" srcOrd="3" destOrd="0" presId="urn:microsoft.com/office/officeart/2018/2/layout/IconVerticalSolidList"/>
    <dgm:cxn modelId="{0D28B654-2D59-45B4-8CDE-B7A4E49BEA10}" type="presParOf" srcId="{1CBD827A-9919-44BC-9A91-10B34E6AC567}" destId="{1C34B78D-1589-4A9C-B550-9007BA91E42D}" srcOrd="3" destOrd="0" presId="urn:microsoft.com/office/officeart/2018/2/layout/IconVerticalSolidList"/>
    <dgm:cxn modelId="{34E8F810-D5BC-4254-A6F5-8E331329CC0A}" type="presParOf" srcId="{1CBD827A-9919-44BC-9A91-10B34E6AC567}" destId="{E496B25D-A8E4-49F0-979D-E4703B35161C}" srcOrd="4" destOrd="0" presId="urn:microsoft.com/office/officeart/2018/2/layout/IconVerticalSolidList"/>
    <dgm:cxn modelId="{ABC02B7F-BCB0-4214-8DF6-9A372E5697F9}" type="presParOf" srcId="{E496B25D-A8E4-49F0-979D-E4703B35161C}" destId="{81ACFB82-CF50-4B7D-A03F-9FC434D3290C}" srcOrd="0" destOrd="0" presId="urn:microsoft.com/office/officeart/2018/2/layout/IconVerticalSolidList"/>
    <dgm:cxn modelId="{6629A786-79AE-4AC8-A275-8E2BD9F13115}" type="presParOf" srcId="{E496B25D-A8E4-49F0-979D-E4703B35161C}" destId="{3264AA2D-0FF2-45FD-AE58-C06BB465566F}" srcOrd="1" destOrd="0" presId="urn:microsoft.com/office/officeart/2018/2/layout/IconVerticalSolidList"/>
    <dgm:cxn modelId="{DBF29202-2DA4-4923-B201-D2ED608287FC}" type="presParOf" srcId="{E496B25D-A8E4-49F0-979D-E4703B35161C}" destId="{1C267926-D94B-40AE-B066-A4F513234123}" srcOrd="2" destOrd="0" presId="urn:microsoft.com/office/officeart/2018/2/layout/IconVerticalSolidList"/>
    <dgm:cxn modelId="{DFCC457F-86D1-4FFF-83FF-B012181D5AB9}" type="presParOf" srcId="{E496B25D-A8E4-49F0-979D-E4703B35161C}" destId="{111BC6A4-0922-4713-A8C9-D76C44DB8DD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A75AF74-9259-E643-AB23-651E52A9CB15}" type="doc">
      <dgm:prSet loTypeId="urn:microsoft.com/office/officeart/2005/8/layout/cycle5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6ADD91B5-D131-CE40-9B6A-F2E67C8853C0}">
      <dgm:prSet phldrT="[Text]"/>
      <dgm:spPr/>
      <dgm:t>
        <a:bodyPr/>
        <a:lstStyle/>
        <a:p>
          <a:r>
            <a:rPr lang="en-US" dirty="0"/>
            <a:t>organize data ('clean")</a:t>
          </a:r>
        </a:p>
      </dgm:t>
    </dgm:pt>
    <dgm:pt modelId="{1CFB77D5-8707-4746-90D9-3C2750845C4A}" type="parTrans" cxnId="{65AA93E6-5F34-204E-9B33-FBBB19C45FD9}">
      <dgm:prSet/>
      <dgm:spPr/>
      <dgm:t>
        <a:bodyPr/>
        <a:lstStyle/>
        <a:p>
          <a:endParaRPr lang="en-US"/>
        </a:p>
      </dgm:t>
    </dgm:pt>
    <dgm:pt modelId="{2C975F70-4A66-204E-A3B9-6FA934916E26}" type="sibTrans" cxnId="{65AA93E6-5F34-204E-9B33-FBBB19C45FD9}">
      <dgm:prSet/>
      <dgm:spPr/>
      <dgm:t>
        <a:bodyPr/>
        <a:lstStyle/>
        <a:p>
          <a:endParaRPr lang="en-US"/>
        </a:p>
      </dgm:t>
    </dgm:pt>
    <dgm:pt modelId="{651DCA4F-FA21-1744-9795-9B9164096431}">
      <dgm:prSet phldrT="[Text]"/>
      <dgm:spPr/>
      <dgm:t>
        <a:bodyPr/>
        <a:lstStyle/>
        <a:p>
          <a:r>
            <a:rPr lang="en-US" dirty="0"/>
            <a:t>Analyze data</a:t>
          </a:r>
        </a:p>
      </dgm:t>
    </dgm:pt>
    <dgm:pt modelId="{4FFEC7A7-B860-1C47-B615-AA127843FC2E}" type="parTrans" cxnId="{EF8129A7-03E1-604B-8192-46D53DC464CB}">
      <dgm:prSet/>
      <dgm:spPr/>
      <dgm:t>
        <a:bodyPr/>
        <a:lstStyle/>
        <a:p>
          <a:endParaRPr lang="en-US"/>
        </a:p>
      </dgm:t>
    </dgm:pt>
    <dgm:pt modelId="{78C93DF2-9FA4-0345-860E-820B2EB823E7}" type="sibTrans" cxnId="{EF8129A7-03E1-604B-8192-46D53DC464CB}">
      <dgm:prSet/>
      <dgm:spPr/>
      <dgm:t>
        <a:bodyPr/>
        <a:lstStyle/>
        <a:p>
          <a:endParaRPr lang="en-US"/>
        </a:p>
      </dgm:t>
    </dgm:pt>
    <dgm:pt modelId="{57A55E33-E6A8-8442-91D9-EFAA9140A13D}">
      <dgm:prSet phldrT="[Text]"/>
      <dgm:spPr/>
      <dgm:t>
        <a:bodyPr/>
        <a:lstStyle/>
        <a:p>
          <a:r>
            <a:rPr lang="en-US" dirty="0"/>
            <a:t>Visualize data</a:t>
          </a:r>
        </a:p>
      </dgm:t>
    </dgm:pt>
    <dgm:pt modelId="{04CC1582-15BF-C042-B9FA-BF5EB65215B1}" type="parTrans" cxnId="{860C49B5-4872-974B-B7AF-18BB166B93F0}">
      <dgm:prSet/>
      <dgm:spPr/>
      <dgm:t>
        <a:bodyPr/>
        <a:lstStyle/>
        <a:p>
          <a:endParaRPr lang="en-US"/>
        </a:p>
      </dgm:t>
    </dgm:pt>
    <dgm:pt modelId="{B71A27AB-0F13-C847-B7F4-8CDB52B8FBD0}" type="sibTrans" cxnId="{860C49B5-4872-974B-B7AF-18BB166B93F0}">
      <dgm:prSet/>
      <dgm:spPr/>
      <dgm:t>
        <a:bodyPr/>
        <a:lstStyle/>
        <a:p>
          <a:endParaRPr lang="en-US"/>
        </a:p>
      </dgm:t>
    </dgm:pt>
    <dgm:pt modelId="{CC0FC0CA-C236-8547-BBAF-44E60303FE76}" type="pres">
      <dgm:prSet presAssocID="{5A75AF74-9259-E643-AB23-651E52A9CB15}" presName="cycle" presStyleCnt="0">
        <dgm:presLayoutVars>
          <dgm:dir/>
          <dgm:resizeHandles val="exact"/>
        </dgm:presLayoutVars>
      </dgm:prSet>
      <dgm:spPr/>
    </dgm:pt>
    <dgm:pt modelId="{C274FE3B-5A0D-144F-B87C-53A5A6F6FF56}" type="pres">
      <dgm:prSet presAssocID="{6ADD91B5-D131-CE40-9B6A-F2E67C8853C0}" presName="node" presStyleLbl="node1" presStyleIdx="0" presStyleCnt="3">
        <dgm:presLayoutVars>
          <dgm:bulletEnabled val="1"/>
        </dgm:presLayoutVars>
      </dgm:prSet>
      <dgm:spPr/>
    </dgm:pt>
    <dgm:pt modelId="{244F0F15-A49D-8A4E-AA48-DFE96A68EBA7}" type="pres">
      <dgm:prSet presAssocID="{6ADD91B5-D131-CE40-9B6A-F2E67C8853C0}" presName="spNode" presStyleCnt="0"/>
      <dgm:spPr/>
    </dgm:pt>
    <dgm:pt modelId="{DF87F773-D461-5C46-B58F-BDC1B3DC7D77}" type="pres">
      <dgm:prSet presAssocID="{2C975F70-4A66-204E-A3B9-6FA934916E26}" presName="sibTrans" presStyleLbl="sibTrans1D1" presStyleIdx="0" presStyleCnt="3"/>
      <dgm:spPr/>
    </dgm:pt>
    <dgm:pt modelId="{B81B9D12-144C-4B4B-8A05-00489CE6ADDB}" type="pres">
      <dgm:prSet presAssocID="{651DCA4F-FA21-1744-9795-9B9164096431}" presName="node" presStyleLbl="node1" presStyleIdx="1" presStyleCnt="3">
        <dgm:presLayoutVars>
          <dgm:bulletEnabled val="1"/>
        </dgm:presLayoutVars>
      </dgm:prSet>
      <dgm:spPr/>
    </dgm:pt>
    <dgm:pt modelId="{99DD08B3-2D3E-844B-977F-948E20242379}" type="pres">
      <dgm:prSet presAssocID="{651DCA4F-FA21-1744-9795-9B9164096431}" presName="spNode" presStyleCnt="0"/>
      <dgm:spPr/>
    </dgm:pt>
    <dgm:pt modelId="{93B7D9CD-E541-7049-92E4-BAC7787CD13B}" type="pres">
      <dgm:prSet presAssocID="{78C93DF2-9FA4-0345-860E-820B2EB823E7}" presName="sibTrans" presStyleLbl="sibTrans1D1" presStyleIdx="1" presStyleCnt="3"/>
      <dgm:spPr/>
    </dgm:pt>
    <dgm:pt modelId="{77610A4B-86AB-1544-8FE5-BC39D05F292C}" type="pres">
      <dgm:prSet presAssocID="{57A55E33-E6A8-8442-91D9-EFAA9140A13D}" presName="node" presStyleLbl="node1" presStyleIdx="2" presStyleCnt="3">
        <dgm:presLayoutVars>
          <dgm:bulletEnabled val="1"/>
        </dgm:presLayoutVars>
      </dgm:prSet>
      <dgm:spPr/>
    </dgm:pt>
    <dgm:pt modelId="{169E7070-0FE5-904A-B2BD-4A319C2499A6}" type="pres">
      <dgm:prSet presAssocID="{57A55E33-E6A8-8442-91D9-EFAA9140A13D}" presName="spNode" presStyleCnt="0"/>
      <dgm:spPr/>
    </dgm:pt>
    <dgm:pt modelId="{2A7B1FE1-0247-1145-AEA1-891EF9CD4506}" type="pres">
      <dgm:prSet presAssocID="{B71A27AB-0F13-C847-B7F4-8CDB52B8FBD0}" presName="sibTrans" presStyleLbl="sibTrans1D1" presStyleIdx="2" presStyleCnt="3"/>
      <dgm:spPr/>
    </dgm:pt>
  </dgm:ptLst>
  <dgm:cxnLst>
    <dgm:cxn modelId="{DDD54349-2AA7-7F4D-8580-2BA634D947F5}" type="presOf" srcId="{57A55E33-E6A8-8442-91D9-EFAA9140A13D}" destId="{77610A4B-86AB-1544-8FE5-BC39D05F292C}" srcOrd="0" destOrd="0" presId="urn:microsoft.com/office/officeart/2005/8/layout/cycle5"/>
    <dgm:cxn modelId="{0D748A4C-84A9-254B-9704-416C063805CA}" type="presOf" srcId="{78C93DF2-9FA4-0345-860E-820B2EB823E7}" destId="{93B7D9CD-E541-7049-92E4-BAC7787CD13B}" srcOrd="0" destOrd="0" presId="urn:microsoft.com/office/officeart/2005/8/layout/cycle5"/>
    <dgm:cxn modelId="{C8029364-40E4-8142-A6F2-801992072E76}" type="presOf" srcId="{651DCA4F-FA21-1744-9795-9B9164096431}" destId="{B81B9D12-144C-4B4B-8A05-00489CE6ADDB}" srcOrd="0" destOrd="0" presId="urn:microsoft.com/office/officeart/2005/8/layout/cycle5"/>
    <dgm:cxn modelId="{A8F3396E-4E86-264C-9561-D9E437A78F78}" type="presOf" srcId="{5A75AF74-9259-E643-AB23-651E52A9CB15}" destId="{CC0FC0CA-C236-8547-BBAF-44E60303FE76}" srcOrd="0" destOrd="0" presId="urn:microsoft.com/office/officeart/2005/8/layout/cycle5"/>
    <dgm:cxn modelId="{AFF6DF7A-8A47-4045-8328-B67CB7FE7CFD}" type="presOf" srcId="{6ADD91B5-D131-CE40-9B6A-F2E67C8853C0}" destId="{C274FE3B-5A0D-144F-B87C-53A5A6F6FF56}" srcOrd="0" destOrd="0" presId="urn:microsoft.com/office/officeart/2005/8/layout/cycle5"/>
    <dgm:cxn modelId="{EF8129A7-03E1-604B-8192-46D53DC464CB}" srcId="{5A75AF74-9259-E643-AB23-651E52A9CB15}" destId="{651DCA4F-FA21-1744-9795-9B9164096431}" srcOrd="1" destOrd="0" parTransId="{4FFEC7A7-B860-1C47-B615-AA127843FC2E}" sibTransId="{78C93DF2-9FA4-0345-860E-820B2EB823E7}"/>
    <dgm:cxn modelId="{FB9842AF-F134-7F41-9C62-A87C579D0D93}" type="presOf" srcId="{2C975F70-4A66-204E-A3B9-6FA934916E26}" destId="{DF87F773-D461-5C46-B58F-BDC1B3DC7D77}" srcOrd="0" destOrd="0" presId="urn:microsoft.com/office/officeart/2005/8/layout/cycle5"/>
    <dgm:cxn modelId="{860C49B5-4872-974B-B7AF-18BB166B93F0}" srcId="{5A75AF74-9259-E643-AB23-651E52A9CB15}" destId="{57A55E33-E6A8-8442-91D9-EFAA9140A13D}" srcOrd="2" destOrd="0" parTransId="{04CC1582-15BF-C042-B9FA-BF5EB65215B1}" sibTransId="{B71A27AB-0F13-C847-B7F4-8CDB52B8FBD0}"/>
    <dgm:cxn modelId="{3D58F8CD-03CD-3940-BAAB-EBD8DA7ACF4D}" type="presOf" srcId="{B71A27AB-0F13-C847-B7F4-8CDB52B8FBD0}" destId="{2A7B1FE1-0247-1145-AEA1-891EF9CD4506}" srcOrd="0" destOrd="0" presId="urn:microsoft.com/office/officeart/2005/8/layout/cycle5"/>
    <dgm:cxn modelId="{65AA93E6-5F34-204E-9B33-FBBB19C45FD9}" srcId="{5A75AF74-9259-E643-AB23-651E52A9CB15}" destId="{6ADD91B5-D131-CE40-9B6A-F2E67C8853C0}" srcOrd="0" destOrd="0" parTransId="{1CFB77D5-8707-4746-90D9-3C2750845C4A}" sibTransId="{2C975F70-4A66-204E-A3B9-6FA934916E26}"/>
    <dgm:cxn modelId="{A0905878-BB9D-5449-9F35-11526084894E}" type="presParOf" srcId="{CC0FC0CA-C236-8547-BBAF-44E60303FE76}" destId="{C274FE3B-5A0D-144F-B87C-53A5A6F6FF56}" srcOrd="0" destOrd="0" presId="urn:microsoft.com/office/officeart/2005/8/layout/cycle5"/>
    <dgm:cxn modelId="{86BBF06A-7689-7841-AAE0-EC556C3C4E26}" type="presParOf" srcId="{CC0FC0CA-C236-8547-BBAF-44E60303FE76}" destId="{244F0F15-A49D-8A4E-AA48-DFE96A68EBA7}" srcOrd="1" destOrd="0" presId="urn:microsoft.com/office/officeart/2005/8/layout/cycle5"/>
    <dgm:cxn modelId="{331077A6-51E1-234C-B011-AC923B377860}" type="presParOf" srcId="{CC0FC0CA-C236-8547-BBAF-44E60303FE76}" destId="{DF87F773-D461-5C46-B58F-BDC1B3DC7D77}" srcOrd="2" destOrd="0" presId="urn:microsoft.com/office/officeart/2005/8/layout/cycle5"/>
    <dgm:cxn modelId="{9817AD35-8822-E440-8DCE-F2270A6E6396}" type="presParOf" srcId="{CC0FC0CA-C236-8547-BBAF-44E60303FE76}" destId="{B81B9D12-144C-4B4B-8A05-00489CE6ADDB}" srcOrd="3" destOrd="0" presId="urn:microsoft.com/office/officeart/2005/8/layout/cycle5"/>
    <dgm:cxn modelId="{F24854EE-2393-1F48-80E7-BEC50E90E94B}" type="presParOf" srcId="{CC0FC0CA-C236-8547-BBAF-44E60303FE76}" destId="{99DD08B3-2D3E-844B-977F-948E20242379}" srcOrd="4" destOrd="0" presId="urn:microsoft.com/office/officeart/2005/8/layout/cycle5"/>
    <dgm:cxn modelId="{254CD86B-426A-D040-B35D-541DFA62E4CF}" type="presParOf" srcId="{CC0FC0CA-C236-8547-BBAF-44E60303FE76}" destId="{93B7D9CD-E541-7049-92E4-BAC7787CD13B}" srcOrd="5" destOrd="0" presId="urn:microsoft.com/office/officeart/2005/8/layout/cycle5"/>
    <dgm:cxn modelId="{A54EEFE6-6D98-DD4D-8151-F9772E270DB2}" type="presParOf" srcId="{CC0FC0CA-C236-8547-BBAF-44E60303FE76}" destId="{77610A4B-86AB-1544-8FE5-BC39D05F292C}" srcOrd="6" destOrd="0" presId="urn:microsoft.com/office/officeart/2005/8/layout/cycle5"/>
    <dgm:cxn modelId="{8387150C-D965-8142-BD71-FB36E1F33B99}" type="presParOf" srcId="{CC0FC0CA-C236-8547-BBAF-44E60303FE76}" destId="{169E7070-0FE5-904A-B2BD-4A319C2499A6}" srcOrd="7" destOrd="0" presId="urn:microsoft.com/office/officeart/2005/8/layout/cycle5"/>
    <dgm:cxn modelId="{E6D8D807-5F01-674A-874E-BE7CFF531208}" type="presParOf" srcId="{CC0FC0CA-C236-8547-BBAF-44E60303FE76}" destId="{2A7B1FE1-0247-1145-AEA1-891EF9CD4506}" srcOrd="8" destOrd="0" presId="urn:microsoft.com/office/officeart/2005/8/layout/cycle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03EA4EA-23CD-4D1F-A259-716CC2C3F9F3}">
      <dsp:nvSpPr>
        <dsp:cNvPr id="0" name=""/>
        <dsp:cNvSpPr/>
      </dsp:nvSpPr>
      <dsp:spPr>
        <a:xfrm>
          <a:off x="0" y="572"/>
          <a:ext cx="5906327" cy="13387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B4445DF-A982-4CD9-8C7A-4A5E9A31B4FF}">
      <dsp:nvSpPr>
        <dsp:cNvPr id="0" name=""/>
        <dsp:cNvSpPr/>
      </dsp:nvSpPr>
      <dsp:spPr>
        <a:xfrm>
          <a:off x="404961" y="301782"/>
          <a:ext cx="736292" cy="73629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78F49AB-6B56-4911-A58F-37DCDEBDEE68}">
      <dsp:nvSpPr>
        <dsp:cNvPr id="0" name=""/>
        <dsp:cNvSpPr/>
      </dsp:nvSpPr>
      <dsp:spPr>
        <a:xfrm>
          <a:off x="1546215" y="572"/>
          <a:ext cx="4360112" cy="1338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681" tIns="141681" rIns="141681" bIns="14168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 is multi-functional</a:t>
          </a:r>
        </a:p>
      </dsp:txBody>
      <dsp:txXfrm>
        <a:off x="1546215" y="572"/>
        <a:ext cx="4360112" cy="1338714"/>
      </dsp:txXfrm>
    </dsp:sp>
    <dsp:sp modelId="{A83C7C08-6430-4117-B579-E61439A57657}">
      <dsp:nvSpPr>
        <dsp:cNvPr id="0" name=""/>
        <dsp:cNvSpPr/>
      </dsp:nvSpPr>
      <dsp:spPr>
        <a:xfrm>
          <a:off x="0" y="1673965"/>
          <a:ext cx="5906327" cy="13387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90473E-8EF8-44D3-8590-4D476F9FE6C5}">
      <dsp:nvSpPr>
        <dsp:cNvPr id="0" name=""/>
        <dsp:cNvSpPr/>
      </dsp:nvSpPr>
      <dsp:spPr>
        <a:xfrm>
          <a:off x="404961" y="1975176"/>
          <a:ext cx="736292" cy="73629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B0C5D90-FD17-42D7-8FDE-85914F70114C}">
      <dsp:nvSpPr>
        <dsp:cNvPr id="0" name=""/>
        <dsp:cNvSpPr/>
      </dsp:nvSpPr>
      <dsp:spPr>
        <a:xfrm>
          <a:off x="1546215" y="1673965"/>
          <a:ext cx="4360112" cy="1338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681" tIns="141681" rIns="141681" bIns="14168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 is cross-disciplinary</a:t>
          </a:r>
        </a:p>
      </dsp:txBody>
      <dsp:txXfrm>
        <a:off x="1546215" y="1673965"/>
        <a:ext cx="4360112" cy="1338714"/>
      </dsp:txXfrm>
    </dsp:sp>
    <dsp:sp modelId="{81ACFB82-CF50-4B7D-A03F-9FC434D3290C}">
      <dsp:nvSpPr>
        <dsp:cNvPr id="0" name=""/>
        <dsp:cNvSpPr/>
      </dsp:nvSpPr>
      <dsp:spPr>
        <a:xfrm>
          <a:off x="0" y="3347358"/>
          <a:ext cx="5906327" cy="1338714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264AA2D-0FF2-45FD-AE58-C06BB465566F}">
      <dsp:nvSpPr>
        <dsp:cNvPr id="0" name=""/>
        <dsp:cNvSpPr/>
      </dsp:nvSpPr>
      <dsp:spPr>
        <a:xfrm>
          <a:off x="404961" y="3648569"/>
          <a:ext cx="736292" cy="73629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11BC6A4-0922-4713-A8C9-D76C44DB8DDD}">
      <dsp:nvSpPr>
        <dsp:cNvPr id="0" name=""/>
        <dsp:cNvSpPr/>
      </dsp:nvSpPr>
      <dsp:spPr>
        <a:xfrm>
          <a:off x="1546215" y="3347358"/>
          <a:ext cx="4360112" cy="13387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1681" tIns="141681" rIns="141681" bIns="141681" numCol="1" spcCol="1270" anchor="ctr" anchorCtr="0">
          <a:noAutofit/>
        </a:bodyPr>
        <a:lstStyle/>
        <a:p>
          <a:pPr marL="0" lvl="0" indent="0" algn="l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/>
            <a:t>R is a “transferrable skill”</a:t>
          </a:r>
        </a:p>
      </dsp:txBody>
      <dsp:txXfrm>
        <a:off x="1546215" y="3347358"/>
        <a:ext cx="4360112" cy="13387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74FE3B-5A0D-144F-B87C-53A5A6F6FF56}">
      <dsp:nvSpPr>
        <dsp:cNvPr id="0" name=""/>
        <dsp:cNvSpPr/>
      </dsp:nvSpPr>
      <dsp:spPr>
        <a:xfrm>
          <a:off x="4442035" y="461"/>
          <a:ext cx="1669628" cy="10852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organize data ('clean")</a:t>
          </a:r>
        </a:p>
      </dsp:txBody>
      <dsp:txXfrm>
        <a:off x="4495013" y="53439"/>
        <a:ext cx="1563672" cy="979302"/>
      </dsp:txXfrm>
    </dsp:sp>
    <dsp:sp modelId="{DF87F773-D461-5C46-B58F-BDC1B3DC7D77}">
      <dsp:nvSpPr>
        <dsp:cNvPr id="0" name=""/>
        <dsp:cNvSpPr/>
      </dsp:nvSpPr>
      <dsp:spPr>
        <a:xfrm>
          <a:off x="3830322" y="543091"/>
          <a:ext cx="2893054" cy="2893054"/>
        </a:xfrm>
        <a:custGeom>
          <a:avLst/>
          <a:gdLst/>
          <a:ahLst/>
          <a:cxnLst/>
          <a:rect l="0" t="0" r="0" b="0"/>
          <a:pathLst>
            <a:path>
              <a:moveTo>
                <a:pt x="2505121" y="460718"/>
              </a:moveTo>
              <a:arcTo wR="1446527" hR="1446527" stAng="19022340" swAng="2300609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81B9D12-144C-4B4B-8A05-00489CE6ADDB}">
      <dsp:nvSpPr>
        <dsp:cNvPr id="0" name=""/>
        <dsp:cNvSpPr/>
      </dsp:nvSpPr>
      <dsp:spPr>
        <a:xfrm>
          <a:off x="5694765" y="2170252"/>
          <a:ext cx="1669628" cy="10852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Analyze data</a:t>
          </a:r>
        </a:p>
      </dsp:txBody>
      <dsp:txXfrm>
        <a:off x="5747743" y="2223230"/>
        <a:ext cx="1563672" cy="979302"/>
      </dsp:txXfrm>
    </dsp:sp>
    <dsp:sp modelId="{93B7D9CD-E541-7049-92E4-BAC7787CD13B}">
      <dsp:nvSpPr>
        <dsp:cNvPr id="0" name=""/>
        <dsp:cNvSpPr/>
      </dsp:nvSpPr>
      <dsp:spPr>
        <a:xfrm>
          <a:off x="3830322" y="543091"/>
          <a:ext cx="2893054" cy="2893054"/>
        </a:xfrm>
        <a:custGeom>
          <a:avLst/>
          <a:gdLst/>
          <a:ahLst/>
          <a:cxnLst/>
          <a:rect l="0" t="0" r="0" b="0"/>
          <a:pathLst>
            <a:path>
              <a:moveTo>
                <a:pt x="1889928" y="2823421"/>
              </a:moveTo>
              <a:arcTo wR="1446527" hR="1446527" stAng="4328994" swAng="2142011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7610A4B-86AB-1544-8FE5-BC39D05F292C}">
      <dsp:nvSpPr>
        <dsp:cNvPr id="0" name=""/>
        <dsp:cNvSpPr/>
      </dsp:nvSpPr>
      <dsp:spPr>
        <a:xfrm>
          <a:off x="3189306" y="2170252"/>
          <a:ext cx="1669628" cy="1085258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5875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Visualize data</a:t>
          </a:r>
        </a:p>
      </dsp:txBody>
      <dsp:txXfrm>
        <a:off x="3242284" y="2223230"/>
        <a:ext cx="1563672" cy="979302"/>
      </dsp:txXfrm>
    </dsp:sp>
    <dsp:sp modelId="{2A7B1FE1-0247-1145-AEA1-891EF9CD4506}">
      <dsp:nvSpPr>
        <dsp:cNvPr id="0" name=""/>
        <dsp:cNvSpPr/>
      </dsp:nvSpPr>
      <dsp:spPr>
        <a:xfrm>
          <a:off x="3830322" y="543091"/>
          <a:ext cx="2893054" cy="2893054"/>
        </a:xfrm>
        <a:custGeom>
          <a:avLst/>
          <a:gdLst/>
          <a:ahLst/>
          <a:cxnLst/>
          <a:rect l="0" t="0" r="0" b="0"/>
          <a:pathLst>
            <a:path>
              <a:moveTo>
                <a:pt x="4694" y="1330076"/>
              </a:moveTo>
              <a:arcTo wR="1446527" hR="1446527" stAng="11077052" swAng="2300609"/>
            </a:path>
          </a:pathLst>
        </a:custGeom>
        <a:noFill/>
        <a:ln w="9525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ycle5">
  <dgm:title val=""/>
  <dgm:desc val=""/>
  <dgm:catLst>
    <dgm:cat type="cycle" pri="3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ycle">
    <dgm:varLst>
      <dgm:dir/>
      <dgm:resizeHandles val="exact"/>
    </dgm:varLst>
    <dgm:choose name="Name0">
      <dgm:if name="Name1" func="var" arg="dir" op="equ" val="norm">
        <dgm:choose name="Name2">
          <dgm:if name="Name3" axis="ch" ptType="node" func="cnt" op="gt" val="2">
            <dgm:alg type="cycle">
              <dgm:param type="stAng" val="0"/>
              <dgm:param type="spanAng" val="360"/>
            </dgm:alg>
          </dgm:if>
          <dgm:else name="Name4">
            <dgm:alg type="cycle">
              <dgm:param type="stAng" val="-90"/>
              <dgm:param type="spanAng" val="360"/>
            </dgm:alg>
          </dgm:else>
        </dgm:choose>
      </dgm:if>
      <dgm:else name="Name5">
        <dgm:choose name="Name6">
          <dgm:if name="Name7" axis="ch" ptType="node" func="cnt" op="gt" val="2">
            <dgm:alg type="cycle">
              <dgm:param type="stAng" val="0"/>
              <dgm:param type="spanAng" val="-360"/>
            </dgm:alg>
          </dgm:if>
          <dgm:else name="Name8">
            <dgm:alg type="cycle">
              <dgm:param type="stAng" val="90"/>
              <dgm:param type="spanAng" val="-360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9">
      <dgm:if name="Name10" func="var" arg="dir" op="equ" val="norm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op="equ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if>
      <dgm:else name="Name11">
        <dgm:constrLst>
          <dgm:constr type="w" for="ch" forName="node" refType="w"/>
          <dgm:constr type="w" for="ch" ptType="sibTrans" refType="w" refFor="ch" refForName="node" op="equ" fact="0.3"/>
          <dgm:constr type="diam" for="ch" ptType="sibTrans" refType="diam" fact="-1"/>
          <dgm:constr type="diam" for="ch" refType="diam" op="equ" fact="-1"/>
          <dgm:constr type="sibSp" refType="w" refFor="ch" refForName="node" op="equ" fact="0.15"/>
          <dgm:constr type="w" for="ch" forName="spNode" refType="sibSp" fact="1.6"/>
          <dgm:constr type="primFontSz" for="ch" forName="node" op="equ" val="65"/>
        </dgm:constrLst>
      </dgm:else>
    </dgm:choose>
    <dgm:ruleLst/>
    <dgm:forEach name="Name12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/>
        </dgm:shape>
        <dgm:presOf axis="desOrSelf" ptType="node"/>
        <dgm:constrLst>
          <dgm:constr type="h" refType="w" fact="0.65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5" fact="NaN" max="NaN"/>
        </dgm:ruleLst>
      </dgm:layoutNode>
      <dgm:choose name="Name13">
        <dgm:if name="Name14" axis="par ch" ptType="doc node" func="cnt" op="gt" val="1">
          <dgm:layoutNode name="spNode">
            <dgm:alg type="sp"/>
            <dgm:shape xmlns:r="http://schemas.openxmlformats.org/officeDocument/2006/relationships" r:blip="">
              <dgm:adjLst/>
            </dgm:shape>
            <dgm:presOf/>
            <dgm:constrLst>
              <dgm:constr type="h" refType="w"/>
            </dgm:constrLst>
            <dgm:ruleLst/>
          </dgm:layoutNode>
          <dgm:forEach name="Name15" axis="followSib" ptType="sibTrans" hideLastTrans="0" cnt="1">
            <dgm:layoutNode name="sibTrans">
              <dgm:alg type="conn">
                <dgm:param type="dim" val="1D"/>
                <dgm:param type="connRout" val="curve"/>
                <dgm:param type="begPts" val="radial"/>
                <dgm:param type="endPts" val="radial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h" refType="w" fact="0.65"/>
                <dgm:constr type="connDist"/>
                <dgm:constr type="begPad" refType="connDist" fact="0.2"/>
                <dgm:constr type="endPad" refType="connDist" fact="0.2"/>
              </dgm:constrLst>
              <dgm:ruleLst/>
            </dgm:layoutNode>
          </dgm:forEach>
        </dgm:if>
        <dgm:else name="Name16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jpe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3.JPG>
</file>

<file path=ppt/media/image4.png>
</file>

<file path=ppt/media/image5.jpeg>
</file>

<file path=ppt/media/image6.pn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895B01A-2167-F249-BD6A-D7982A23FD1A}" type="datetimeFigureOut">
              <a:rPr lang="en-US" smtClean="0"/>
              <a:t>9/6/23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6B235F4-C953-5348-AE88-ADAD4242E27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7650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Students need to bring computers to all sessions</a:t>
            </a:r>
          </a:p>
          <a:p>
            <a:endParaRPr lang="en-US" dirty="0"/>
          </a:p>
          <a:p>
            <a:r>
              <a:rPr lang="en-US" dirty="0"/>
              <a:t>Share website with students prior – ask Anita to have them do the pre-workshop task of downloading R and </a:t>
            </a:r>
            <a:r>
              <a:rPr lang="en-US" dirty="0" err="1"/>
              <a:t>Rstudio</a:t>
            </a:r>
            <a:r>
              <a:rPr lang="en-US" dirty="0"/>
              <a:t> and </a:t>
            </a:r>
            <a:r>
              <a:rPr lang="en-US"/>
              <a:t>the pre-workshop survey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6B235F4-C953-5348-AE88-ADAD4242E27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483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9/6/23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anamtk.github.io/team_based_science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r4ds.hadley.nz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allisonhorst.github.io/palmerpenguins/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s://vac-lshtm.shinyapps.io/ncov_tracker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11C19-51C7-8D45-FF22-233EB3A39F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Why R? (and what even is R?)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43B4CE-CFF4-7698-1856-D93092BB9E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1319650"/>
          </a:xfrm>
        </p:spPr>
        <p:txBody>
          <a:bodyPr>
            <a:normAutofit/>
          </a:bodyPr>
          <a:lstStyle/>
          <a:p>
            <a:r>
              <a:rPr lang="en-US" dirty="0"/>
              <a:t>Dr. Ana Miller-</a:t>
            </a:r>
            <a:r>
              <a:rPr lang="en-US" dirty="0" err="1"/>
              <a:t>ter</a:t>
            </a:r>
            <a:r>
              <a:rPr lang="en-US" dirty="0"/>
              <a:t> </a:t>
            </a:r>
            <a:r>
              <a:rPr lang="en-US" dirty="0" err="1"/>
              <a:t>Kuile</a:t>
            </a:r>
            <a:endParaRPr lang="en-US" dirty="0"/>
          </a:p>
          <a:p>
            <a:r>
              <a:rPr lang="en-US" dirty="0"/>
              <a:t>Postdoctoral Researcher, School of Informatics, Computing, and Cyber Systems</a:t>
            </a:r>
          </a:p>
          <a:p>
            <a:r>
              <a:rPr lang="en-US" dirty="0" err="1"/>
              <a:t>ana.miller-ter-kuile@nau.edu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61298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6E420-EB56-982A-F340-753A1F0E1B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works for many kinds of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B1BF7A-70D3-5D3A-7772-24AD75CA20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Not limited to a single data type</a:t>
            </a:r>
          </a:p>
          <a:p>
            <a:pPr lvl="1"/>
            <a:r>
              <a:rPr lang="en-US" dirty="0"/>
              <a:t>Excel-type data, GIS spatial data, genetics data, </a:t>
            </a:r>
            <a:r>
              <a:rPr lang="en-US" dirty="0" err="1"/>
              <a:t>etc</a:t>
            </a:r>
            <a:r>
              <a:rPr lang="en-US" dirty="0"/>
              <a:t>!</a:t>
            </a:r>
          </a:p>
          <a:p>
            <a:r>
              <a:rPr lang="en-US" dirty="0"/>
              <a:t>Can even work with really big data files</a:t>
            </a:r>
          </a:p>
        </p:txBody>
      </p:sp>
    </p:spTree>
    <p:extLst>
      <p:ext uri="{BB962C8B-B14F-4D97-AF65-F5344CB8AC3E}">
        <p14:creationId xmlns:p14="http://schemas.microsoft.com/office/powerpoint/2010/main" val="3580736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F6E6-2D63-4116-A5A5-1A252D0DF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You can make pretty pictures in R</a:t>
            </a:r>
          </a:p>
        </p:txBody>
      </p:sp>
      <p:pic>
        <p:nvPicPr>
          <p:cNvPr id="7" name="Content Placeholder 6" descr="A graph with red dots&#10;&#10;Description automatically generated">
            <a:extLst>
              <a:ext uri="{FF2B5EF4-FFF2-40B4-BE49-F238E27FC236}">
                <a16:creationId xmlns:a16="http://schemas.microsoft.com/office/drawing/2014/main" id="{6F9D8958-7808-F89D-2A29-04FBECFFC6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496718" y="436959"/>
            <a:ext cx="5984082" cy="5984082"/>
          </a:xfrm>
        </p:spPr>
      </p:pic>
    </p:spTree>
    <p:extLst>
      <p:ext uri="{BB962C8B-B14F-4D97-AF65-F5344CB8AC3E}">
        <p14:creationId xmlns:p14="http://schemas.microsoft.com/office/powerpoint/2010/main" val="28000465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F6E6-2D63-4116-A5A5-1A252D0DF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You can make pretty pictures in R</a:t>
            </a:r>
          </a:p>
        </p:txBody>
      </p:sp>
      <p:pic>
        <p:nvPicPr>
          <p:cNvPr id="5" name="Content Placeholder 4" descr="A graph showing the temperature and precipitation across the temperature&#10;&#10;Description automatically generated">
            <a:extLst>
              <a:ext uri="{FF2B5EF4-FFF2-40B4-BE49-F238E27FC236}">
                <a16:creationId xmlns:a16="http://schemas.microsoft.com/office/drawing/2014/main" id="{D193D37A-8715-DEBC-E99E-1044C86DB7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10667" y="837170"/>
            <a:ext cx="7070811" cy="5055630"/>
          </a:xfrm>
          <a:prstGeom prst="roundRect">
            <a:avLst>
              <a:gd name="adj" fmla="val 3876"/>
            </a:avLst>
          </a:prstGeom>
          <a:ln>
            <a:solidFill>
              <a:schemeClr val="accent1"/>
            </a:solidFill>
          </a:ln>
          <a:effectLst/>
        </p:spPr>
      </p:pic>
    </p:spTree>
    <p:extLst>
      <p:ext uri="{BB962C8B-B14F-4D97-AF65-F5344CB8AC3E}">
        <p14:creationId xmlns:p14="http://schemas.microsoft.com/office/powerpoint/2010/main" val="270712281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F6E6-2D63-4116-A5A5-1A252D0DF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You can make pretty pictures in R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E79B0C6-BF41-F90A-CB06-31587CB06D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/>
          <a:srcRect l="4973" r="50808" b="60464"/>
          <a:stretch/>
        </p:blipFill>
        <p:spPr>
          <a:xfrm>
            <a:off x="5210433" y="1456267"/>
            <a:ext cx="6262397" cy="4199383"/>
          </a:xfrm>
        </p:spPr>
      </p:pic>
    </p:spTree>
    <p:extLst>
      <p:ext uri="{BB962C8B-B14F-4D97-AF65-F5344CB8AC3E}">
        <p14:creationId xmlns:p14="http://schemas.microsoft.com/office/powerpoint/2010/main" val="304929451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>
            <a:extLst>
              <a:ext uri="{FF2B5EF4-FFF2-40B4-BE49-F238E27FC236}">
                <a16:creationId xmlns:a16="http://schemas.microsoft.com/office/drawing/2014/main" id="{133F8CB7-795C-4272-9073-64D8CF97F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7743172-17A8-4FA4-8434-B813E03B76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reeform 23">
            <a:extLst>
              <a:ext uri="{FF2B5EF4-FFF2-40B4-BE49-F238E27FC236}">
                <a16:creationId xmlns:a16="http://schemas.microsoft.com/office/drawing/2014/main" id="{4CE1233C-FD2F-489E-BFDE-086F5FED64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33F6E6-2D63-4116-A5A5-1A252D0DF0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4" y="1800225"/>
            <a:ext cx="3444211" cy="424113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dirty="0"/>
              <a:t>You can make pretty pictures in R</a:t>
            </a:r>
          </a:p>
        </p:txBody>
      </p:sp>
      <p:pic>
        <p:nvPicPr>
          <p:cNvPr id="7" name="Content Placeholder 6" descr="A graph of different colored lines&#10;&#10;Description automatically generated with medium confidence">
            <a:extLst>
              <a:ext uri="{FF2B5EF4-FFF2-40B4-BE49-F238E27FC236}">
                <a16:creationId xmlns:a16="http://schemas.microsoft.com/office/drawing/2014/main" id="{DD5FDB3A-792F-FCB8-E4BF-0631280878D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088519" y="614170"/>
            <a:ext cx="6651967" cy="5317816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7AF0DA-76AE-CE55-9A20-D8C72DAE44EA}"/>
              </a:ext>
            </a:extLst>
          </p:cNvPr>
          <p:cNvSpPr txBox="1"/>
          <p:nvPr/>
        </p:nvSpPr>
        <p:spPr>
          <a:xfrm>
            <a:off x="9127067" y="6041361"/>
            <a:ext cx="26134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Heili</a:t>
            </a:r>
            <a:r>
              <a:rPr lang="en-US" dirty="0"/>
              <a:t> Lowman</a:t>
            </a:r>
          </a:p>
        </p:txBody>
      </p:sp>
    </p:spTree>
    <p:extLst>
      <p:ext uri="{BB962C8B-B14F-4D97-AF65-F5344CB8AC3E}">
        <p14:creationId xmlns:p14="http://schemas.microsoft.com/office/powerpoint/2010/main" val="2133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9CC1F-F93B-2BFA-0823-81E8A6A2A4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Beyond Ecology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2058A1-983B-4AD1-990F-4BF5F8199C9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0278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4D9F6-12F4-05C5-0FE9-261E8B2065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is interdisciplinary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048F32-942E-B603-F719-496324E236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Used across many fields</a:t>
            </a:r>
          </a:p>
          <a:p>
            <a:r>
              <a:rPr lang="en-US" dirty="0"/>
              <a:t>Data analysts at Google use the same functionality of R that I use (’transferrable skill’)</a:t>
            </a:r>
          </a:p>
          <a:p>
            <a:r>
              <a:rPr lang="en-US" dirty="0"/>
              <a:t>Anything from image analysis, text analysis, GIS, time series, genetics, statistics and more can be done in R</a:t>
            </a:r>
          </a:p>
        </p:txBody>
      </p:sp>
    </p:spTree>
    <p:extLst>
      <p:ext uri="{BB962C8B-B14F-4D97-AF65-F5344CB8AC3E}">
        <p14:creationId xmlns:p14="http://schemas.microsoft.com/office/powerpoint/2010/main" val="33768889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BD1AB-93BB-D079-0AF5-181BF8166E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has a great community of support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30B9A3-E4E6-5DDD-571A-C373C03468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Rstudio</a:t>
            </a:r>
            <a:r>
              <a:rPr lang="en-US" dirty="0"/>
              <a:t> Community and Stack Overflow can answer all the questions to all your errors</a:t>
            </a:r>
          </a:p>
          <a:p>
            <a:r>
              <a:rPr lang="en-US" dirty="0"/>
              <a:t>You can Google an error and find solutions</a:t>
            </a:r>
          </a:p>
          <a:p>
            <a:r>
              <a:rPr lang="en-US" dirty="0"/>
              <a:t>Answers are geared toward researchers, since many researchers use R (not geared toward software engineers)</a:t>
            </a:r>
          </a:p>
        </p:txBody>
      </p:sp>
    </p:spTree>
    <p:extLst>
      <p:ext uri="{BB962C8B-B14F-4D97-AF65-F5344CB8AC3E}">
        <p14:creationId xmlns:p14="http://schemas.microsoft.com/office/powerpoint/2010/main" val="12317704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83B3CD-9F4C-4095-0622-9AD604623C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is free and you can contribute to it!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11F18E-0A87-27C1-7FBD-6A85B304154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can add your own ways of working with data to R</a:t>
            </a:r>
          </a:p>
          <a:p>
            <a:r>
              <a:rPr lang="en-US" dirty="0"/>
              <a:t>Anything created by others in R is free for you to use</a:t>
            </a:r>
          </a:p>
          <a:p>
            <a:r>
              <a:rPr lang="en-US" dirty="0"/>
              <a:t>You can use R on Mac, Windows, and Linux</a:t>
            </a:r>
          </a:p>
        </p:txBody>
      </p:sp>
    </p:spTree>
    <p:extLst>
      <p:ext uri="{BB962C8B-B14F-4D97-AF65-F5344CB8AC3E}">
        <p14:creationId xmlns:p14="http://schemas.microsoft.com/office/powerpoint/2010/main" val="20229833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0EAA0-1C37-DF8C-B707-728FB1A9D2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is multi-purpose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4D3B4-4F92-BFC4-EC67-592821276A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 mentioned data organization (‘cleaning’), analysis, and visualization, but there’s even more!</a:t>
            </a:r>
          </a:p>
          <a:p>
            <a:r>
              <a:rPr lang="en-US" dirty="0"/>
              <a:t>You can use R extensions to create beautiful websites, books, tutorials, and even interactive data-driven websites</a:t>
            </a:r>
          </a:p>
          <a:p>
            <a:pPr lvl="1"/>
            <a:r>
              <a:rPr lang="en-US" dirty="0"/>
              <a:t>R easily interfaces with programs like Quarto, </a:t>
            </a:r>
            <a:r>
              <a:rPr lang="en-US" dirty="0" err="1"/>
              <a:t>Rmarkdown</a:t>
            </a:r>
            <a:r>
              <a:rPr lang="en-US" dirty="0"/>
              <a:t>, and </a:t>
            </a:r>
            <a:r>
              <a:rPr lang="en-US" dirty="0" err="1"/>
              <a:t>Rshiny</a:t>
            </a:r>
            <a:r>
              <a:rPr lang="en-US" dirty="0"/>
              <a:t> to do these things</a:t>
            </a:r>
          </a:p>
        </p:txBody>
      </p:sp>
    </p:spTree>
    <p:extLst>
      <p:ext uri="{BB962C8B-B14F-4D97-AF65-F5344CB8AC3E}">
        <p14:creationId xmlns:p14="http://schemas.microsoft.com/office/powerpoint/2010/main" val="2769251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8EF3212-ED73-4F03-A620-B59A87847A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ouple of women holding a bucket of spider&#10;&#10;Description automatically generated">
            <a:extLst>
              <a:ext uri="{FF2B5EF4-FFF2-40B4-BE49-F238E27FC236}">
                <a16:creationId xmlns:a16="http://schemas.microsoft.com/office/drawing/2014/main" id="{33BA1F24-D0CB-013B-A39F-74B92277B0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504951"/>
            <a:ext cx="5130798" cy="3848098"/>
          </a:xfrm>
          <a:prstGeom prst="rect">
            <a:avLst/>
          </a:prstGeom>
        </p:spPr>
      </p:pic>
      <p:pic>
        <p:nvPicPr>
          <p:cNvPr id="3" name="Picture 2" descr="A group of people hiking in the woods&#10;&#10;Description automatically generated">
            <a:extLst>
              <a:ext uri="{FF2B5EF4-FFF2-40B4-BE49-F238E27FC236}">
                <a16:creationId xmlns:a16="http://schemas.microsoft.com/office/drawing/2014/main" id="{3DDB4DCF-DB74-92AF-4FC4-B4B321EA1C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733" y="1504951"/>
            <a:ext cx="5130798" cy="384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33207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C33BC-CE3D-DBD1-181F-05F62E396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Websites</a:t>
            </a:r>
          </a:p>
        </p:txBody>
      </p:sp>
      <p:pic>
        <p:nvPicPr>
          <p:cNvPr id="5" name="Content Placeholder 4" descr="A screenshot of a web page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4B90CF34-5B3E-0CEC-E5FF-6BA1A83890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498307" y="2222500"/>
            <a:ext cx="7195386" cy="3636963"/>
          </a:xfrm>
        </p:spPr>
      </p:pic>
    </p:spTree>
    <p:extLst>
      <p:ext uri="{BB962C8B-B14F-4D97-AF65-F5344CB8AC3E}">
        <p14:creationId xmlns:p14="http://schemas.microsoft.com/office/powerpoint/2010/main" val="265892446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93B12A-D442-870F-F3F8-AF5356FCA9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Books</a:t>
            </a:r>
          </a:p>
        </p:txBody>
      </p:sp>
      <p:pic>
        <p:nvPicPr>
          <p:cNvPr id="5" name="Content Placeholder 4" descr="A book and a bird on a branch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A34D2425-711B-F558-0DD4-B0DBCFC8FC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595234" y="2222500"/>
            <a:ext cx="7001532" cy="3636963"/>
          </a:xfrm>
        </p:spPr>
      </p:pic>
    </p:spTree>
    <p:extLst>
      <p:ext uri="{BB962C8B-B14F-4D97-AF65-F5344CB8AC3E}">
        <p14:creationId xmlns:p14="http://schemas.microsoft.com/office/powerpoint/2010/main" val="35844297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32AAED-2075-6522-274F-2BF0E9E358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Tutorials</a:t>
            </a:r>
          </a:p>
        </p:txBody>
      </p:sp>
      <p:pic>
        <p:nvPicPr>
          <p:cNvPr id="5" name="Content Placeholder 4" descr="A screen shot of a graph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F3E32939-24CE-9F79-E2CE-B9FB7FA27CD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634521" y="2050775"/>
            <a:ext cx="6509479" cy="4807225"/>
          </a:xfrm>
        </p:spPr>
      </p:pic>
    </p:spTree>
    <p:extLst>
      <p:ext uri="{BB962C8B-B14F-4D97-AF65-F5344CB8AC3E}">
        <p14:creationId xmlns:p14="http://schemas.microsoft.com/office/powerpoint/2010/main" val="395480689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E9473A-B147-ACFE-0BCB-CB9A107EF5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Interactive data-driven websites</a:t>
            </a:r>
          </a:p>
        </p:txBody>
      </p:sp>
      <p:pic>
        <p:nvPicPr>
          <p:cNvPr id="5" name="Content Placeholder 4" descr="A map of the world&#10;&#10;Description automatically generated">
            <a:hlinkClick r:id="rId2"/>
            <a:extLst>
              <a:ext uri="{FF2B5EF4-FFF2-40B4-BE49-F238E27FC236}">
                <a16:creationId xmlns:a16="http://schemas.microsoft.com/office/drawing/2014/main" id="{3F631F04-5FE2-0BC5-F28B-AF07EE8259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260485" y="2222500"/>
            <a:ext cx="7671029" cy="3636963"/>
          </a:xfrm>
        </p:spPr>
      </p:pic>
    </p:spTree>
    <p:extLst>
      <p:ext uri="{BB962C8B-B14F-4D97-AF65-F5344CB8AC3E}">
        <p14:creationId xmlns:p14="http://schemas.microsoft.com/office/powerpoint/2010/main" val="23305137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192BF3-8F6A-5A5E-DCD7-7EDE210CBC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ready for next week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8C32C4-FBA9-2ADD-BEB8-2A8ED95E90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Install R</a:t>
            </a:r>
          </a:p>
          <a:p>
            <a:r>
              <a:rPr lang="en-US" dirty="0"/>
              <a:t>Install R Studio</a:t>
            </a:r>
          </a:p>
          <a:p>
            <a:r>
              <a:rPr lang="en-US" dirty="0"/>
              <a:t>Install packages as a group</a:t>
            </a:r>
          </a:p>
        </p:txBody>
      </p:sp>
    </p:spTree>
    <p:extLst>
      <p:ext uri="{BB962C8B-B14F-4D97-AF65-F5344CB8AC3E}">
        <p14:creationId xmlns:p14="http://schemas.microsoft.com/office/powerpoint/2010/main" val="8647607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>
            <a:extLst>
              <a:ext uri="{FF2B5EF4-FFF2-40B4-BE49-F238E27FC236}">
                <a16:creationId xmlns:a16="http://schemas.microsoft.com/office/drawing/2014/main" id="{D004E336-8E93-46FD-A7CD-2D15E01098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10886" y="-3175"/>
            <a:ext cx="12192000" cy="6229804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solidFill>
            <a:srgbClr val="FFFFFF"/>
          </a:solidFill>
          <a:ln/>
          <a:effectLst/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" name="Picture 2" descr="A computer screen shot of a program&#10;&#10;Description automatically generated">
            <a:extLst>
              <a:ext uri="{FF2B5EF4-FFF2-40B4-BE49-F238E27FC236}">
                <a16:creationId xmlns:a16="http://schemas.microsoft.com/office/drawing/2014/main" id="{AE0A07C2-5B41-5F9A-D7E2-CF9E49D4409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419" r="-2" b="18071"/>
          <a:stretch/>
        </p:blipFill>
        <p:spPr>
          <a:xfrm>
            <a:off x="318709" y="321733"/>
            <a:ext cx="11554582" cy="5230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0880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mplex maths formulae on a blackboard">
            <a:extLst>
              <a:ext uri="{FF2B5EF4-FFF2-40B4-BE49-F238E27FC236}">
                <a16:creationId xmlns:a16="http://schemas.microsoft.com/office/drawing/2014/main" id="{E9A6C233-4368-63DE-92DE-ECD925B2ACF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4525" r="10601" b="-1"/>
          <a:stretch/>
        </p:blipFill>
        <p:spPr>
          <a:xfrm>
            <a:off x="6108700" y="-1"/>
            <a:ext cx="6094450" cy="6858001"/>
          </a:xfrm>
          <a:prstGeom prst="rect">
            <a:avLst/>
          </a:prstGeom>
        </p:spPr>
      </p:pic>
      <p:sp>
        <p:nvSpPr>
          <p:cNvPr id="9" name="Freeform 16">
            <a:extLst>
              <a:ext uri="{FF2B5EF4-FFF2-40B4-BE49-F238E27FC236}">
                <a16:creationId xmlns:a16="http://schemas.microsoft.com/office/drawing/2014/main" id="{3994EE40-F54F-48E5-826B-B451582096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6485467" cy="6858000"/>
          </a:xfrm>
          <a:custGeom>
            <a:avLst/>
            <a:gdLst>
              <a:gd name="connsiteX0" fmla="*/ 0 w 6485467"/>
              <a:gd name="connsiteY0" fmla="*/ 0 h 6858000"/>
              <a:gd name="connsiteX1" fmla="*/ 6485467 w 6485467"/>
              <a:gd name="connsiteY1" fmla="*/ 0 h 6858000"/>
              <a:gd name="connsiteX2" fmla="*/ 6485467 w 6485467"/>
              <a:gd name="connsiteY2" fmla="*/ 1900238 h 6858000"/>
              <a:gd name="connsiteX3" fmla="*/ 6115051 w 6485467"/>
              <a:gd name="connsiteY3" fmla="*/ 2178050 h 6858000"/>
              <a:gd name="connsiteX4" fmla="*/ 6110817 w 6485467"/>
              <a:gd name="connsiteY4" fmla="*/ 2184400 h 6858000"/>
              <a:gd name="connsiteX5" fmla="*/ 6104467 w 6485467"/>
              <a:gd name="connsiteY5" fmla="*/ 2193925 h 6858000"/>
              <a:gd name="connsiteX6" fmla="*/ 6098117 w 6485467"/>
              <a:gd name="connsiteY6" fmla="*/ 2201863 h 6858000"/>
              <a:gd name="connsiteX7" fmla="*/ 6098117 w 6485467"/>
              <a:gd name="connsiteY7" fmla="*/ 2211388 h 6858000"/>
              <a:gd name="connsiteX8" fmla="*/ 6098117 w 6485467"/>
              <a:gd name="connsiteY8" fmla="*/ 2220913 h 6858000"/>
              <a:gd name="connsiteX9" fmla="*/ 6104467 w 6485467"/>
              <a:gd name="connsiteY9" fmla="*/ 2228850 h 6858000"/>
              <a:gd name="connsiteX10" fmla="*/ 6110817 w 6485467"/>
              <a:gd name="connsiteY10" fmla="*/ 2238375 h 6858000"/>
              <a:gd name="connsiteX11" fmla="*/ 6115051 w 6485467"/>
              <a:gd name="connsiteY11" fmla="*/ 2244725 h 6858000"/>
              <a:gd name="connsiteX12" fmla="*/ 6485467 w 6485467"/>
              <a:gd name="connsiteY12" fmla="*/ 2522538 h 6858000"/>
              <a:gd name="connsiteX13" fmla="*/ 6485467 w 6485467"/>
              <a:gd name="connsiteY13" fmla="*/ 6858000 h 6858000"/>
              <a:gd name="connsiteX14" fmla="*/ 0 w 6485467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6485467" h="6858000">
                <a:moveTo>
                  <a:pt x="0" y="0"/>
                </a:moveTo>
                <a:lnTo>
                  <a:pt x="6485467" y="0"/>
                </a:lnTo>
                <a:lnTo>
                  <a:pt x="6485467" y="1900238"/>
                </a:lnTo>
                <a:lnTo>
                  <a:pt x="6115051" y="2178050"/>
                </a:lnTo>
                <a:lnTo>
                  <a:pt x="6110817" y="2184400"/>
                </a:lnTo>
                <a:lnTo>
                  <a:pt x="6104467" y="2193925"/>
                </a:lnTo>
                <a:lnTo>
                  <a:pt x="6098117" y="2201863"/>
                </a:lnTo>
                <a:lnTo>
                  <a:pt x="6098117" y="2211388"/>
                </a:lnTo>
                <a:lnTo>
                  <a:pt x="6098117" y="2220913"/>
                </a:lnTo>
                <a:lnTo>
                  <a:pt x="6104467" y="2228850"/>
                </a:lnTo>
                <a:lnTo>
                  <a:pt x="6110817" y="2238375"/>
                </a:lnTo>
                <a:lnTo>
                  <a:pt x="6115051" y="2244725"/>
                </a:lnTo>
                <a:lnTo>
                  <a:pt x="6485467" y="2522538"/>
                </a:lnTo>
                <a:lnTo>
                  <a:pt x="648546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A2A99F-237C-3806-E09D-7FDA8A3E40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070100" cy="1559412"/>
          </a:xfrm>
        </p:spPr>
        <p:txBody>
          <a:bodyPr>
            <a:normAutofit/>
          </a:bodyPr>
          <a:lstStyle/>
          <a:p>
            <a:r>
              <a:rPr lang="en-US" dirty="0"/>
              <a:t>Goals of this workshop series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E530A9-32DF-2939-7BE5-29D4E5209D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413000"/>
            <a:ext cx="5055923" cy="3632200"/>
          </a:xfrm>
        </p:spPr>
        <p:txBody>
          <a:bodyPr>
            <a:normAutofit/>
          </a:bodyPr>
          <a:lstStyle/>
          <a:p>
            <a:r>
              <a:rPr lang="en-US" dirty="0"/>
              <a:t>To introduce you to coding in R and why it’s useful</a:t>
            </a:r>
          </a:p>
          <a:p>
            <a:r>
              <a:rPr lang="en-US" dirty="0"/>
              <a:t>To gain confidence in the ways that ecologists may use R to explore, analyze, and visualize data</a:t>
            </a:r>
          </a:p>
          <a:p>
            <a:r>
              <a:rPr lang="en-US" dirty="0"/>
              <a:t>To try out some skills on your own datasets</a:t>
            </a:r>
          </a:p>
        </p:txBody>
      </p:sp>
    </p:spTree>
    <p:extLst>
      <p:ext uri="{BB962C8B-B14F-4D97-AF65-F5344CB8AC3E}">
        <p14:creationId xmlns:p14="http://schemas.microsoft.com/office/powerpoint/2010/main" val="2907855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99146-E856-86C8-27CE-47C93F00A7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0000" y="447188"/>
            <a:ext cx="5359921" cy="970450"/>
          </a:xfrm>
        </p:spPr>
        <p:txBody>
          <a:bodyPr>
            <a:normAutofit/>
          </a:bodyPr>
          <a:lstStyle/>
          <a:p>
            <a:r>
              <a:rPr lang="en-US"/>
              <a:t>What is R?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F1BCF9-02EB-F9A5-710D-77220EED2D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222287"/>
            <a:ext cx="5351209" cy="3636511"/>
          </a:xfrm>
        </p:spPr>
        <p:txBody>
          <a:bodyPr>
            <a:normAutofit/>
          </a:bodyPr>
          <a:lstStyle/>
          <a:p>
            <a:r>
              <a:rPr lang="en-US" dirty="0"/>
              <a:t>R is a programming language and software used to run code written in R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37" name="Rectangle 1030">
            <a:extLst>
              <a:ext uri="{FF2B5EF4-FFF2-40B4-BE49-F238E27FC236}">
                <a16:creationId xmlns:a16="http://schemas.microsoft.com/office/drawing/2014/main" id="{1C524A27-B6C0-41EA-ABCB-AA2E61FC0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75898" y="0"/>
            <a:ext cx="5713054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8" name="Rounded Rectangle 17">
            <a:extLst>
              <a:ext uri="{FF2B5EF4-FFF2-40B4-BE49-F238E27FC236}">
                <a16:creationId xmlns:a16="http://schemas.microsoft.com/office/drawing/2014/main" id="{F3FCE8DC-E7A6-4A8F-BB57-A87EC4B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28932" y="958640"/>
            <a:ext cx="4419604" cy="4945244"/>
          </a:xfrm>
          <a:prstGeom prst="roundRect">
            <a:avLst>
              <a:gd name="adj" fmla="val 3513"/>
            </a:avLst>
          </a:prstGeom>
          <a:solidFill>
            <a:schemeClr val="tx1"/>
          </a:solidFill>
          <a:ln>
            <a:solidFill>
              <a:schemeClr val="accent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R (programming language) - Wikipedia">
            <a:extLst>
              <a:ext uri="{FF2B5EF4-FFF2-40B4-BE49-F238E27FC236}">
                <a16:creationId xmlns:a16="http://schemas.microsoft.com/office/drawing/2014/main" id="{44028C3F-D7DA-860F-5B64-12B175D38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689" y="1689100"/>
            <a:ext cx="4761472" cy="36902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06533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D0D45553-91A4-480A-9577-0E0FC0D91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23">
            <a:extLst>
              <a:ext uri="{FF2B5EF4-FFF2-40B4-BE49-F238E27FC236}">
                <a16:creationId xmlns:a16="http://schemas.microsoft.com/office/drawing/2014/main" id="{D240F8A8-FEA1-42C2-B259-27A9351279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0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blipFill>
            <a:blip r:embed="rId2">
              <a:duotone>
                <a:schemeClr val="accent1">
                  <a:tint val="98000"/>
                  <a:lumMod val="102000"/>
                </a:schemeClr>
                <a:schemeClr val="accent1">
                  <a:shade val="98000"/>
                  <a:lumMod val="98000"/>
                </a:schemeClr>
              </a:duotone>
            </a:blip>
            <a:tile tx="0" ty="0" sx="100000" sy="100000" flip="none" algn="tl"/>
          </a:blipFill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7CD3AB1-8DAF-4C16-7F31-B9C304AD99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6591" y="1741714"/>
            <a:ext cx="3518452" cy="4117749"/>
          </a:xfrm>
        </p:spPr>
        <p:txBody>
          <a:bodyPr anchor="t">
            <a:normAutofit/>
          </a:bodyPr>
          <a:lstStyle/>
          <a:p>
            <a:r>
              <a:rPr lang="en-US" dirty="0"/>
              <a:t>Why use R?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1CDC6D7-4DD6-A798-39A4-C56E30944D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17360493"/>
              </p:ext>
            </p:extLst>
          </p:nvPr>
        </p:nvGraphicFramePr>
        <p:xfrm>
          <a:off x="5466523" y="1172818"/>
          <a:ext cx="5906328" cy="46866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506369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2AEB07-C74E-887B-0935-AAD81C2EB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R for Ecologists?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3585E4-796C-4556-A3F8-8B781A513C5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613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12AD2F-1307-B474-161D-58F02132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 is multi-functional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6478D13E-1E26-104E-AC02-B5BE15A3845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8349749"/>
              </p:ext>
            </p:extLst>
          </p:nvPr>
        </p:nvGraphicFramePr>
        <p:xfrm>
          <a:off x="819150" y="2222500"/>
          <a:ext cx="10553700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014228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7" name="Rectangle 2056">
            <a:extLst>
              <a:ext uri="{FF2B5EF4-FFF2-40B4-BE49-F238E27FC236}">
                <a16:creationId xmlns:a16="http://schemas.microsoft.com/office/drawing/2014/main" id="{A1DFCBE5-52C1-48A9-89CF-E7D68CCA16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59" name="Freeform: Shape 2058">
            <a:extLst>
              <a:ext uri="{FF2B5EF4-FFF2-40B4-BE49-F238E27FC236}">
                <a16:creationId xmlns:a16="http://schemas.microsoft.com/office/drawing/2014/main" id="{06AB74CA-E76D-4922-91FE-A4AAF0487C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647203"/>
            <a:ext cx="11707367" cy="2572622"/>
          </a:xfrm>
          <a:custGeom>
            <a:avLst/>
            <a:gdLst>
              <a:gd name="connsiteX0" fmla="*/ 0 w 11707367"/>
              <a:gd name="connsiteY0" fmla="*/ 0 h 2572622"/>
              <a:gd name="connsiteX1" fmla="*/ 1888420 w 11707367"/>
              <a:gd name="connsiteY1" fmla="*/ 0 h 2572622"/>
              <a:gd name="connsiteX2" fmla="*/ 2198560 w 11707367"/>
              <a:gd name="connsiteY2" fmla="*/ 310139 h 2572622"/>
              <a:gd name="connsiteX3" fmla="*/ 2425431 w 11707367"/>
              <a:gd name="connsiteY3" fmla="*/ 310139 h 2572622"/>
              <a:gd name="connsiteX4" fmla="*/ 2735570 w 11707367"/>
              <a:gd name="connsiteY4" fmla="*/ 0 h 2572622"/>
              <a:gd name="connsiteX5" fmla="*/ 11707367 w 11707367"/>
              <a:gd name="connsiteY5" fmla="*/ 0 h 2572622"/>
              <a:gd name="connsiteX6" fmla="*/ 11707367 w 11707367"/>
              <a:gd name="connsiteY6" fmla="*/ 2572622 h 2572622"/>
              <a:gd name="connsiteX7" fmla="*/ 0 w 11707367"/>
              <a:gd name="connsiteY7" fmla="*/ 2572622 h 25726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707367" h="2572622">
                <a:moveTo>
                  <a:pt x="0" y="0"/>
                </a:moveTo>
                <a:lnTo>
                  <a:pt x="1888420" y="0"/>
                </a:lnTo>
                <a:lnTo>
                  <a:pt x="2198560" y="310139"/>
                </a:lnTo>
                <a:cubicBezTo>
                  <a:pt x="2261209" y="372788"/>
                  <a:pt x="2362782" y="372788"/>
                  <a:pt x="2425431" y="310139"/>
                </a:cubicBezTo>
                <a:lnTo>
                  <a:pt x="2735570" y="0"/>
                </a:lnTo>
                <a:lnTo>
                  <a:pt x="11707367" y="0"/>
                </a:lnTo>
                <a:lnTo>
                  <a:pt x="11707367" y="2572622"/>
                </a:lnTo>
                <a:lnTo>
                  <a:pt x="0" y="2572622"/>
                </a:lnTo>
                <a:close/>
              </a:path>
            </a:pathLst>
          </a:custGeom>
          <a:solidFill>
            <a:srgbClr val="595959">
              <a:alpha val="8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69EB6F-60E6-D59E-D827-2A876216F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3691" y="4049486"/>
            <a:ext cx="4825480" cy="1883228"/>
          </a:xfrm>
        </p:spPr>
        <p:txBody>
          <a:bodyPr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R is “reproducible”</a:t>
            </a:r>
          </a:p>
        </p:txBody>
      </p:sp>
      <p:pic>
        <p:nvPicPr>
          <p:cNvPr id="5" name="Picture 4" descr="A black background with white text&#10;&#10;Description automatically generated">
            <a:extLst>
              <a:ext uri="{FF2B5EF4-FFF2-40B4-BE49-F238E27FC236}">
                <a16:creationId xmlns:a16="http://schemas.microsoft.com/office/drawing/2014/main" id="{590B8684-2974-6F72-00CF-4E4D01A778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025" y="1370193"/>
            <a:ext cx="5196897" cy="1104340"/>
          </a:xfrm>
          <a:prstGeom prst="rect">
            <a:avLst/>
          </a:prstGeom>
          <a:ln>
            <a:solidFill>
              <a:schemeClr val="tx1">
                <a:alpha val="68331"/>
              </a:schemeClr>
            </a:solidFill>
          </a:ln>
        </p:spPr>
      </p:pic>
      <p:pic>
        <p:nvPicPr>
          <p:cNvPr id="2052" name="Picture 4" descr="What is a GUI (Graphical User Interface)?">
            <a:extLst>
              <a:ext uri="{FF2B5EF4-FFF2-40B4-BE49-F238E27FC236}">
                <a16:creationId xmlns:a16="http://schemas.microsoft.com/office/drawing/2014/main" id="{06B1FD75-FAB8-262C-65C9-171FFF4A1F3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532"/>
          <a:stretch/>
        </p:blipFill>
        <p:spPr bwMode="auto">
          <a:xfrm>
            <a:off x="7453887" y="545471"/>
            <a:ext cx="3975290" cy="25726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6E71CF-DCF1-7789-3FDE-5F8E3E1C57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38316" y="4049485"/>
            <a:ext cx="4846151" cy="1883229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400">
                <a:solidFill>
                  <a:srgbClr val="FFFFFF"/>
                </a:solidFill>
              </a:rPr>
              <a:t>No pointing and clicking</a:t>
            </a:r>
          </a:p>
          <a:p>
            <a:pPr>
              <a:lnSpc>
                <a:spcPct val="90000"/>
              </a:lnSpc>
            </a:pPr>
            <a:r>
              <a:rPr lang="en-US" sz="1400">
                <a:solidFill>
                  <a:srgbClr val="FFFFFF"/>
                </a:solidFill>
              </a:rPr>
              <a:t>Easy to incorporate new data as you collect it</a:t>
            </a:r>
          </a:p>
          <a:p>
            <a:pPr>
              <a:lnSpc>
                <a:spcPct val="90000"/>
              </a:lnSpc>
            </a:pPr>
            <a:r>
              <a:rPr lang="en-US" sz="1400">
                <a:solidFill>
                  <a:srgbClr val="FFFFFF"/>
                </a:solidFill>
              </a:rPr>
              <a:t>Easy for others to look at your work and suggest improvements</a:t>
            </a:r>
          </a:p>
          <a:p>
            <a:pPr>
              <a:lnSpc>
                <a:spcPct val="90000"/>
              </a:lnSpc>
            </a:pPr>
            <a:r>
              <a:rPr lang="en-US" sz="1400">
                <a:solidFill>
                  <a:srgbClr val="FFFFFF"/>
                </a:solidFill>
              </a:rPr>
              <a:t>Easy for someone (including future you) to re-do similar processes or repeat the same processes later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2631AAD-CC8A-6F7F-DBD0-AAC960D71D39}"/>
              </a:ext>
            </a:extLst>
          </p:cNvPr>
          <p:cNvSpPr txBox="1"/>
          <p:nvPr/>
        </p:nvSpPr>
        <p:spPr>
          <a:xfrm>
            <a:off x="6094476" y="1922363"/>
            <a:ext cx="9328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vs</a:t>
            </a:r>
          </a:p>
        </p:txBody>
      </p:sp>
    </p:spTree>
    <p:extLst>
      <p:ext uri="{BB962C8B-B14F-4D97-AF65-F5344CB8AC3E}">
        <p14:creationId xmlns:p14="http://schemas.microsoft.com/office/powerpoint/2010/main" val="341947779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61</TotalTime>
  <Words>493</Words>
  <Application>Microsoft Macintosh PowerPoint</Application>
  <PresentationFormat>Widescreen</PresentationFormat>
  <Paragraphs>63</Paragraphs>
  <Slides>24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Calibri</vt:lpstr>
      <vt:lpstr>Century Gothic</vt:lpstr>
      <vt:lpstr>Wingdings 2</vt:lpstr>
      <vt:lpstr>Quotable</vt:lpstr>
      <vt:lpstr>Why R? (and what even is R?)</vt:lpstr>
      <vt:lpstr>PowerPoint Presentation</vt:lpstr>
      <vt:lpstr>PowerPoint Presentation</vt:lpstr>
      <vt:lpstr>Goals of this workshop series</vt:lpstr>
      <vt:lpstr>What is R?</vt:lpstr>
      <vt:lpstr>Why use R?</vt:lpstr>
      <vt:lpstr>Why R for Ecologists?</vt:lpstr>
      <vt:lpstr>R is multi-functional</vt:lpstr>
      <vt:lpstr>R is “reproducible”</vt:lpstr>
      <vt:lpstr>R works for many kinds of data</vt:lpstr>
      <vt:lpstr>You can make pretty pictures in R</vt:lpstr>
      <vt:lpstr>You can make pretty pictures in R</vt:lpstr>
      <vt:lpstr>You can make pretty pictures in R</vt:lpstr>
      <vt:lpstr>You can make pretty pictures in R</vt:lpstr>
      <vt:lpstr>R Beyond Ecology</vt:lpstr>
      <vt:lpstr>R is interdisciplinary</vt:lpstr>
      <vt:lpstr>R has a great community of support</vt:lpstr>
      <vt:lpstr>R is free and you can contribute to it!</vt:lpstr>
      <vt:lpstr>R is multi-purpose</vt:lpstr>
      <vt:lpstr>Websites</vt:lpstr>
      <vt:lpstr>Books</vt:lpstr>
      <vt:lpstr>Tutorials</vt:lpstr>
      <vt:lpstr>Interactive data-driven websites</vt:lpstr>
      <vt:lpstr>Getting ready for next week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Why R? (and what even is R?)</dc:title>
  <dc:creator>Ana Teresa Miller ter Kuile</dc:creator>
  <cp:lastModifiedBy>Ana Teresa Miller ter Kuile</cp:lastModifiedBy>
  <cp:revision>1</cp:revision>
  <dcterms:created xsi:type="dcterms:W3CDTF">2023-09-06T22:47:41Z</dcterms:created>
  <dcterms:modified xsi:type="dcterms:W3CDTF">2023-09-06T23:48:52Z</dcterms:modified>
</cp:coreProperties>
</file>

<file path=docProps/thumbnail.jpeg>
</file>